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ms-office.legacyDiagramTex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55" r:id="rId1"/>
  </p:sldMasterIdLst>
  <p:notesMasterIdLst>
    <p:notesMasterId r:id="rId23"/>
  </p:notesMasterIdLst>
  <p:sldIdLst>
    <p:sldId id="262" r:id="rId2"/>
    <p:sldId id="302" r:id="rId3"/>
    <p:sldId id="257" r:id="rId4"/>
    <p:sldId id="260" r:id="rId5"/>
    <p:sldId id="261" r:id="rId6"/>
    <p:sldId id="286" r:id="rId7"/>
    <p:sldId id="263" r:id="rId8"/>
    <p:sldId id="265" r:id="rId9"/>
    <p:sldId id="266" r:id="rId10"/>
    <p:sldId id="267" r:id="rId11"/>
    <p:sldId id="268" r:id="rId12"/>
    <p:sldId id="269" r:id="rId13"/>
    <p:sldId id="270" r:id="rId14"/>
    <p:sldId id="271" r:id="rId15"/>
    <p:sldId id="280" r:id="rId16"/>
    <p:sldId id="281" r:id="rId17"/>
    <p:sldId id="282" r:id="rId18"/>
    <p:sldId id="283" r:id="rId19"/>
    <p:sldId id="284" r:id="rId20"/>
    <p:sldId id="285" r:id="rId21"/>
    <p:sldId id="303" r:id="rId22"/>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Verdana" pitchFamily="34" charset="0"/>
        <a:ea typeface="+mn-ea"/>
        <a:cs typeface="Arial" charset="0"/>
      </a:defRPr>
    </a:lvl1pPr>
    <a:lvl2pPr marL="457200" algn="r" rtl="1" fontAlgn="base">
      <a:spcBef>
        <a:spcPct val="0"/>
      </a:spcBef>
      <a:spcAft>
        <a:spcPct val="0"/>
      </a:spcAft>
      <a:defRPr kern="1200">
        <a:solidFill>
          <a:schemeClr val="tx1"/>
        </a:solidFill>
        <a:latin typeface="Verdana" pitchFamily="34" charset="0"/>
        <a:ea typeface="+mn-ea"/>
        <a:cs typeface="Arial" charset="0"/>
      </a:defRPr>
    </a:lvl2pPr>
    <a:lvl3pPr marL="914400" algn="r" rtl="1" fontAlgn="base">
      <a:spcBef>
        <a:spcPct val="0"/>
      </a:spcBef>
      <a:spcAft>
        <a:spcPct val="0"/>
      </a:spcAft>
      <a:defRPr kern="1200">
        <a:solidFill>
          <a:schemeClr val="tx1"/>
        </a:solidFill>
        <a:latin typeface="Verdana" pitchFamily="34" charset="0"/>
        <a:ea typeface="+mn-ea"/>
        <a:cs typeface="Arial" charset="0"/>
      </a:defRPr>
    </a:lvl3pPr>
    <a:lvl4pPr marL="1371600" algn="r" rtl="1" fontAlgn="base">
      <a:spcBef>
        <a:spcPct val="0"/>
      </a:spcBef>
      <a:spcAft>
        <a:spcPct val="0"/>
      </a:spcAft>
      <a:defRPr kern="1200">
        <a:solidFill>
          <a:schemeClr val="tx1"/>
        </a:solidFill>
        <a:latin typeface="Verdana" pitchFamily="34" charset="0"/>
        <a:ea typeface="+mn-ea"/>
        <a:cs typeface="Arial" charset="0"/>
      </a:defRPr>
    </a:lvl4pPr>
    <a:lvl5pPr marL="1828800" algn="r" rtl="1"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2731" autoAdjust="0"/>
    <p:restoredTop sz="94660"/>
  </p:normalViewPr>
  <p:slideViewPr>
    <p:cSldViewPr>
      <p:cViewPr varScale="1">
        <p:scale>
          <a:sx n="69" d="100"/>
          <a:sy n="69" d="100"/>
        </p:scale>
        <p:origin x="-80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06/relationships/legacyDocTextInfo" Target="legacyDocTextInfo.bin"/><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8" Type="http://schemas.microsoft.com/office/2006/relationships/legacyDiagramText" Target="legacyDiagramText8.bin"/><Relationship Id="rId13" Type="http://schemas.microsoft.com/office/2006/relationships/legacyDiagramText" Target="legacyDiagramText13.bin"/><Relationship Id="rId3" Type="http://schemas.microsoft.com/office/2006/relationships/legacyDiagramText" Target="legacyDiagramText3.bin"/><Relationship Id="rId7" Type="http://schemas.microsoft.com/office/2006/relationships/legacyDiagramText" Target="legacyDiagramText7.bin"/><Relationship Id="rId12" Type="http://schemas.microsoft.com/office/2006/relationships/legacyDiagramText" Target="legacyDiagramText12.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11" Type="http://schemas.microsoft.com/office/2006/relationships/legacyDiagramText" Target="legacyDiagramText11.bin"/><Relationship Id="rId5" Type="http://schemas.microsoft.com/office/2006/relationships/legacyDiagramText" Target="legacyDiagramText5.bin"/><Relationship Id="rId10" Type="http://schemas.microsoft.com/office/2006/relationships/legacyDiagramText" Target="legacyDiagramText10.bin"/><Relationship Id="rId4" Type="http://schemas.microsoft.com/office/2006/relationships/legacyDiagramText" Target="legacyDiagramText4.bin"/><Relationship Id="rId9" Type="http://schemas.microsoft.com/office/2006/relationships/legacyDiagramText" Target="legacyDiagramText9.bin"/><Relationship Id="rId14" Type="http://schemas.microsoft.com/office/2006/relationships/legacyDiagramText" Target="legacyDiagramText14.bin"/></Relationships>
</file>

<file path=ppt/drawings/_rels/vmlDrawing2.vml.rels><?xml version="1.0" encoding="UTF-8" standalone="yes"?>
<Relationships xmlns="http://schemas.openxmlformats.org/package/2006/relationships"><Relationship Id="rId3" Type="http://schemas.microsoft.com/office/2006/relationships/legacyDiagramText" Target="legacyDiagramText17.bin"/><Relationship Id="rId2" Type="http://schemas.microsoft.com/office/2006/relationships/legacyDiagramText" Target="legacyDiagramText16.bin"/><Relationship Id="rId1" Type="http://schemas.microsoft.com/office/2006/relationships/legacyDiagramText" Target="legacyDiagramText15.bin"/><Relationship Id="rId4" Type="http://schemas.microsoft.com/office/2006/relationships/legacyDiagramText" Target="legacyDiagramText18.bin"/></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21.bin"/><Relationship Id="rId2" Type="http://schemas.microsoft.com/office/2006/relationships/legacyDiagramText" Target="legacyDiagramText20.bin"/><Relationship Id="rId1" Type="http://schemas.microsoft.com/office/2006/relationships/legacyDiagramText" Target="legacyDiagramText19.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24.bin"/><Relationship Id="rId2" Type="http://schemas.microsoft.com/office/2006/relationships/legacyDiagramText" Target="legacyDiagramText23.bin"/><Relationship Id="rId1" Type="http://schemas.microsoft.com/office/2006/relationships/legacyDiagramText" Target="legacyDiagramText22.bin"/><Relationship Id="rId4" Type="http://schemas.microsoft.com/office/2006/relationships/legacyDiagramText" Target="legacyDiagramText25.bin"/></Relationships>
</file>

<file path=ppt/drawings/_rels/vmlDrawing5.vml.rels><?xml version="1.0" encoding="UTF-8" standalone="yes"?>
<Relationships xmlns="http://schemas.openxmlformats.org/package/2006/relationships"><Relationship Id="rId3" Type="http://schemas.microsoft.com/office/2006/relationships/legacyDiagramText" Target="legacyDiagramText28.bin"/><Relationship Id="rId2" Type="http://schemas.microsoft.com/office/2006/relationships/legacyDiagramText" Target="legacyDiagramText27.bin"/><Relationship Id="rId1" Type="http://schemas.microsoft.com/office/2006/relationships/legacyDiagramText" Target="legacyDiagramText26.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9699" name="Rectangle 3"/>
          <p:cNvSpPr>
            <a:spLocks noGrp="1" noChangeArrowheads="1"/>
          </p:cNvSpPr>
          <p:nvPr>
            <p:ph type="dt"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pitchFamily="34" charset="0"/>
                <a:cs typeface="Arial" pitchFamily="34"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Arial" pitchFamily="34" charset="0"/>
              </a:defRPr>
            </a:lvl1pPr>
          </a:lstStyle>
          <a:p>
            <a:pPr>
              <a:defRPr/>
            </a:pPr>
            <a:endParaRPr lang="en-US"/>
          </a:p>
        </p:txBody>
      </p:sp>
      <p:sp>
        <p:nvSpPr>
          <p:cNvPr id="29703" name="Rectangle 7"/>
          <p:cNvSpPr>
            <a:spLocks noGrp="1" noChangeArrowheads="1"/>
          </p:cNvSpPr>
          <p:nvPr>
            <p:ph type="sldNum" sz="quarter" idx="5"/>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pitchFamily="34" charset="0"/>
                <a:cs typeface="Arial" pitchFamily="34" charset="0"/>
              </a:defRPr>
            </a:lvl1pPr>
          </a:lstStyle>
          <a:p>
            <a:pPr>
              <a:defRPr/>
            </a:pPr>
            <a:fld id="{DE316B63-1557-4E61-B0A1-63DC5456E6E9}" type="slidenum">
              <a:rPr lang="fa-IR"/>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p:spPr>
        <p:txBody>
          <a:bodyPr/>
          <a:lstStyle/>
          <a:p>
            <a:r>
              <a:rPr lang="fa-IR" smtClean="0">
                <a:latin typeface="Arial" charset="0"/>
                <a:cs typeface="Arial" charset="0"/>
              </a:rPr>
              <a:t>تشكيل زيربنا :</a:t>
            </a:r>
            <a:r>
              <a:rPr lang="en-US" smtClean="0">
                <a:latin typeface="Arial" charset="0"/>
                <a:cs typeface="Arial" charset="0"/>
              </a:rPr>
              <a:t>underpinning</a:t>
            </a:r>
            <a:endParaRPr lang="fa-IR" smtClean="0">
              <a:latin typeface="Arial" charset="0"/>
              <a:cs typeface="Arial" charset="0"/>
            </a:endParaRPr>
          </a:p>
        </p:txBody>
      </p:sp>
      <p:sp>
        <p:nvSpPr>
          <p:cNvPr id="27652" name="Slide Number Placeholder 3"/>
          <p:cNvSpPr>
            <a:spLocks noGrp="1"/>
          </p:cNvSpPr>
          <p:nvPr>
            <p:ph type="sldNum" sz="quarter" idx="5"/>
          </p:nvPr>
        </p:nvSpPr>
        <p:spPr>
          <a:noFill/>
        </p:spPr>
        <p:txBody>
          <a:bodyPr/>
          <a:lstStyle/>
          <a:p>
            <a:fld id="{B4C9A297-0271-4047-AFFE-8AC5B0C1EFEB}" type="slidenum">
              <a:rPr lang="fa-IR" smtClean="0">
                <a:latin typeface="Arial" charset="0"/>
                <a:cs typeface="Arial" charset="0"/>
              </a:rPr>
              <a:pPr/>
              <a:t>8</a:t>
            </a:fld>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7000D28-295F-4DDC-870A-D219F837AAFF}" type="slidenum">
              <a:rPr lang="fa-IR" smtClean="0">
                <a:latin typeface="Arial" charset="0"/>
                <a:cs typeface="Arial" charset="0"/>
              </a:rPr>
              <a:pPr/>
              <a:t>10</a:t>
            </a:fld>
            <a:endParaRPr lang="en-US" smtClean="0">
              <a:latin typeface="Arial" charset="0"/>
              <a:cs typeface="Arial"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algn="l" eaLnBrk="1" hangingPunct="1"/>
            <a:r>
              <a:rPr lang="en-US" smtClean="0">
                <a:latin typeface="Arial" charset="0"/>
                <a:cs typeface="Arial" charset="0"/>
              </a:rPr>
              <a:t>CEE: Central Eastern Europe, CIS: Commonwealth of Independent States</a:t>
            </a:r>
          </a:p>
          <a:p>
            <a:pPr algn="l" eaLnBrk="1" hangingPunct="1"/>
            <a:r>
              <a:rPr lang="en-US" smtClean="0">
                <a:latin typeface="Arial" charset="0"/>
                <a:cs typeface="Arial" charset="0"/>
              </a:rPr>
              <a:t>OECD: Organization of Economic Cooperation and Development</a:t>
            </a:r>
            <a:r>
              <a:rPr lang="fa-IR" smtClean="0">
                <a:latin typeface="Arial" charset="0"/>
                <a:cs typeface="Arial" charset="0"/>
              </a:rPr>
              <a:t> . </a:t>
            </a:r>
            <a:endParaRPr lang="en-US"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p:spPr>
        <p:txBody>
          <a:bodyPr/>
          <a:lstStyle/>
          <a:p>
            <a:r>
              <a:rPr lang="en-US" smtClean="0">
                <a:latin typeface="Arial" charset="0"/>
                <a:cs typeface="Arial" charset="0"/>
              </a:rPr>
              <a:t>"</a:t>
            </a:r>
            <a:r>
              <a:rPr lang="en-US" i="1" smtClean="0">
                <a:latin typeface="Arial" charset="0"/>
                <a:cs typeface="Arial" charset="0"/>
              </a:rPr>
              <a:t>Middle East and North Africa</a:t>
            </a:r>
            <a:r>
              <a:rPr lang="en-US" smtClean="0">
                <a:latin typeface="Arial" charset="0"/>
                <a:cs typeface="Arial" charset="0"/>
              </a:rPr>
              <a:t>”</a:t>
            </a:r>
            <a:r>
              <a:rPr lang="fa-IR" smtClean="0">
                <a:latin typeface="Arial" charset="0"/>
                <a:cs typeface="Arial" charset="0"/>
              </a:rPr>
              <a:t> </a:t>
            </a:r>
            <a:r>
              <a:rPr lang="en-US" smtClean="0">
                <a:latin typeface="Arial" charset="0"/>
                <a:cs typeface="Arial" charset="0"/>
              </a:rPr>
              <a:t>MENA: </a:t>
            </a:r>
            <a:endParaRPr lang="fa-IR" smtClean="0">
              <a:latin typeface="Arial" charset="0"/>
              <a:cs typeface="Arial" charset="0"/>
            </a:endParaRPr>
          </a:p>
        </p:txBody>
      </p:sp>
      <p:sp>
        <p:nvSpPr>
          <p:cNvPr id="29700" name="Slide Number Placeholder 3"/>
          <p:cNvSpPr>
            <a:spLocks noGrp="1"/>
          </p:cNvSpPr>
          <p:nvPr>
            <p:ph type="sldNum" sz="quarter" idx="5"/>
          </p:nvPr>
        </p:nvSpPr>
        <p:spPr>
          <a:noFill/>
        </p:spPr>
        <p:txBody>
          <a:bodyPr/>
          <a:lstStyle/>
          <a:p>
            <a:fld id="{8D11386A-25DE-4397-9AC4-4D2331F085A2}" type="slidenum">
              <a:rPr lang="fa-IR" smtClean="0">
                <a:latin typeface="Arial" charset="0"/>
                <a:cs typeface="Arial" charset="0"/>
              </a:rPr>
              <a:pPr/>
              <a:t>12</a:t>
            </a:fld>
            <a:endParaRPr lang="en-US" smtClean="0">
              <a:latin typeface="Arial" charset="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2511748-6259-4464-BF2D-584D8A358766}" type="slidenum">
              <a:rPr lang="en-US" smtClean="0">
                <a:latin typeface="Arial" charset="0"/>
                <a:cs typeface="Arial" charset="0"/>
              </a:rPr>
              <a:pPr/>
              <a:t>15</a:t>
            </a:fld>
            <a:endParaRPr lang="en-US" smtClean="0">
              <a:latin typeface="Arial" charset="0"/>
              <a:cs typeface="Arial" charset="0"/>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FD76ECF-BB5E-4940-8634-08DEF72A4ECA}" type="slidenum">
              <a:rPr lang="en-US" smtClean="0">
                <a:latin typeface="Arial" charset="0"/>
                <a:cs typeface="Arial" charset="0"/>
              </a:rPr>
              <a:pPr/>
              <a:t>16</a:t>
            </a:fld>
            <a:endParaRPr lang="en-US" smtClean="0">
              <a:latin typeface="Arial" charset="0"/>
              <a:cs typeface="Arial"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بيواسطه</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377158FD-A149-4B6A-938F-C9F3BB0ED15A}" type="slidenum">
              <a:rPr lang="en-US" smtClean="0">
                <a:latin typeface="Arial" charset="0"/>
                <a:cs typeface="Arial" charset="0"/>
              </a:rPr>
              <a:pPr/>
              <a:t>17</a:t>
            </a:fld>
            <a:endParaRPr lang="en-US" smtClean="0">
              <a:latin typeface="Arial" charset="0"/>
              <a:cs typeface="Arial"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دستورالعمل</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FADD1B47-ADAA-4CAF-B7D5-2388B2F47925}" type="slidenum">
              <a:rPr lang="en-US" smtClean="0">
                <a:latin typeface="Arial" charset="0"/>
                <a:cs typeface="Arial" charset="0"/>
              </a:rPr>
              <a:pPr/>
              <a:t>18</a:t>
            </a:fld>
            <a:endParaRPr lang="en-US" smtClean="0">
              <a:latin typeface="Arial" charset="0"/>
              <a:cs typeface="Arial"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fa-IR" smtClean="0">
                <a:latin typeface="Arial" charset="0"/>
                <a:cs typeface="Arial" charset="0"/>
              </a:rPr>
              <a:t>آئين نامه هاي اجرايي</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8B50E58-46EC-4951-A0B1-1E1FDB9C0C98}" type="slidenum">
              <a:rPr lang="en-US" smtClean="0">
                <a:latin typeface="Arial" charset="0"/>
                <a:cs typeface="Arial" charset="0"/>
              </a:rPr>
              <a:pPr/>
              <a:t>19</a:t>
            </a:fld>
            <a:endParaRPr lang="en-US" smtClean="0">
              <a:latin typeface="Arial" charset="0"/>
              <a:cs typeface="Arial"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5D2F1C60-F53F-4437-BFA1-760DBAC222CF}" type="slidenum">
              <a:rPr lang="en-US" smtClean="0">
                <a:latin typeface="Arial" charset="0"/>
                <a:cs typeface="Arial" charset="0"/>
              </a:rPr>
              <a:pPr/>
              <a:t>20</a:t>
            </a:fld>
            <a:endParaRPr lang="en-US" smtClean="0">
              <a:latin typeface="Arial" charset="0"/>
              <a:cs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fa-IR"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G0" fmla="+- 618 0 0"/>
            </a:gdLst>
            <a:ahLst/>
            <a:cxnLst>
              <a:cxn ang="0">
                <a:pos x="0" y="0"/>
              </a:cxn>
              <a:cxn ang="0">
                <a:pos x="618" y="0"/>
              </a:cxn>
              <a:cxn ang="0">
                <a:pos x="618" y="1000"/>
              </a:cxn>
              <a:cxn ang="0">
                <a:pos x="0" y="1000"/>
              </a:cxn>
              <a:cxn ang="0">
                <a:pos x="0" y="0"/>
              </a:cxn>
              <a:cxn ang="0">
                <a:pos x="1000" y="0"/>
              </a:cxn>
            </a:cxnLst>
            <a:rect l="0" t="0" r="r" b="b"/>
            <a:pathLst>
              <a:path w="1000" h="1000" stroke="0">
                <a:moveTo>
                  <a:pt x="0" y="0"/>
                </a:moveTo>
                <a:lnTo>
                  <a:pt x="618" y="0"/>
                </a:lnTo>
                <a:lnTo>
                  <a:pt x="618"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defRPr/>
            </a:pPr>
            <a:endParaRPr lang="en-US" sz="2400">
              <a:latin typeface="Times New Roman" pitchFamily="18" charset="0"/>
              <a:cs typeface="Arial" pitchFamily="34" charset="0"/>
            </a:endParaRPr>
          </a:p>
        </p:txBody>
      </p:sp>
      <p:sp>
        <p:nvSpPr>
          <p:cNvPr id="1843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18435"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Rectangle 4"/>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53200" y="6248400"/>
            <a:ext cx="1905000" cy="457200"/>
          </a:xfrm>
        </p:spPr>
        <p:txBody>
          <a:bodyPr/>
          <a:lstStyle>
            <a:lvl1pPr>
              <a:defRPr/>
            </a:lvl1pPr>
          </a:lstStyle>
          <a:p>
            <a:pPr>
              <a:defRPr/>
            </a:pPr>
            <a:fld id="{2770D93D-9D95-4151-B477-4BDC0EC20774}" type="slidenum">
              <a:rPr lang="fa-IR"/>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92EDAE68-763A-43B8-A510-1CD55B2E846F}" type="slidenum">
              <a:rPr lang="fa-IR"/>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DA8E226E-4F24-4415-AAB0-FD737B591678}" type="slidenum">
              <a:rPr lang="fa-IR"/>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370013" y="301625"/>
            <a:ext cx="7313612" cy="1143000"/>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1370013" y="18272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5102225" y="18272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Content Placeholder 4"/>
          <p:cNvSpPr>
            <a:spLocks noGrp="1"/>
          </p:cNvSpPr>
          <p:nvPr>
            <p:ph sz="quarter" idx="3"/>
          </p:nvPr>
        </p:nvSpPr>
        <p:spPr>
          <a:xfrm>
            <a:off x="1370013" y="3960813"/>
            <a:ext cx="3579812"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Content Placeholder 5"/>
          <p:cNvSpPr>
            <a:spLocks noGrp="1"/>
          </p:cNvSpPr>
          <p:nvPr>
            <p:ph sz="quarter" idx="4"/>
          </p:nvPr>
        </p:nvSpPr>
        <p:spPr>
          <a:xfrm>
            <a:off x="5102225" y="3960813"/>
            <a:ext cx="3581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6553200" y="6248400"/>
            <a:ext cx="2133600" cy="457200"/>
          </a:xfrm>
        </p:spPr>
        <p:txBody>
          <a:bodyPr/>
          <a:lstStyle>
            <a:lvl1pPr>
              <a:defRPr/>
            </a:lvl1pPr>
          </a:lstStyle>
          <a:p>
            <a:pPr>
              <a:defRPr/>
            </a:pPr>
            <a:fld id="{5EA0648B-BC71-4980-8CA7-4B78A4514CE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370013" y="301625"/>
            <a:ext cx="7313612" cy="1143000"/>
          </a:xfrm>
        </p:spPr>
        <p:txBody>
          <a:bodyPr/>
          <a:lstStyle/>
          <a:p>
            <a:r>
              <a:rPr lang="en-US" smtClean="0"/>
              <a:t>Click to edit Master title style</a:t>
            </a:r>
            <a:endParaRPr lang="fa-IR"/>
          </a:p>
        </p:txBody>
      </p:sp>
      <p:sp>
        <p:nvSpPr>
          <p:cNvPr id="3" name="SmartArt Placeholder 2"/>
          <p:cNvSpPr>
            <a:spLocks noGrp="1"/>
          </p:cNvSpPr>
          <p:nvPr>
            <p:ph type="dgm" idx="1"/>
          </p:nvPr>
        </p:nvSpPr>
        <p:spPr>
          <a:xfrm>
            <a:off x="1370013" y="1827213"/>
            <a:ext cx="7313612" cy="4114800"/>
          </a:xfrm>
        </p:spPr>
        <p:txBody>
          <a:bodyPr/>
          <a:lstStyle/>
          <a:p>
            <a:pPr lvl="0"/>
            <a:endParaRPr lang="fa-IR" noProof="0" smtClean="0"/>
          </a:p>
        </p:txBody>
      </p:sp>
      <p:sp>
        <p:nvSpPr>
          <p:cNvPr id="4" name="Date Placeholder 3"/>
          <p:cNvSpPr>
            <a:spLocks noGrp="1"/>
          </p:cNvSpPr>
          <p:nvPr>
            <p:ph type="dt" sz="half" idx="10"/>
          </p:nvPr>
        </p:nvSpPr>
        <p:spPr>
          <a:xfrm>
            <a:off x="457200" y="6248400"/>
            <a:ext cx="21336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pPr>
              <a:defRPr/>
            </a:pPr>
            <a:fld id="{A0DD5928-4ADC-4132-A7BE-29E99CECDCE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2B984819-CD36-4BB6-A830-060168077B5F}" type="slidenum">
              <a:rPr lang="fa-IR"/>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n-US"/>
          </a:p>
        </p:txBody>
      </p:sp>
      <p:sp>
        <p:nvSpPr>
          <p:cNvPr id="5" name="Rectangle 7"/>
          <p:cNvSpPr>
            <a:spLocks noGrp="1" noChangeArrowheads="1"/>
          </p:cNvSpPr>
          <p:nvPr>
            <p:ph type="ftr" sz="quarter" idx="11"/>
          </p:nvPr>
        </p:nvSpPr>
        <p:spPr>
          <a:ln/>
        </p:spPr>
        <p:txBody>
          <a:bodyPr/>
          <a:lstStyle>
            <a:lvl1pPr>
              <a:defRPr/>
            </a:lvl1pPr>
          </a:lstStyle>
          <a:p>
            <a:pPr>
              <a:defRPr/>
            </a:pPr>
            <a:endParaRPr lang="en-US"/>
          </a:p>
        </p:txBody>
      </p:sp>
      <p:sp>
        <p:nvSpPr>
          <p:cNvPr id="6" name="Rectangle 8"/>
          <p:cNvSpPr>
            <a:spLocks noGrp="1" noChangeArrowheads="1"/>
          </p:cNvSpPr>
          <p:nvPr>
            <p:ph type="sldNum" sz="quarter" idx="12"/>
          </p:nvPr>
        </p:nvSpPr>
        <p:spPr>
          <a:ln/>
        </p:spPr>
        <p:txBody>
          <a:bodyPr/>
          <a:lstStyle>
            <a:lvl1pPr>
              <a:defRPr/>
            </a:lvl1pPr>
          </a:lstStyle>
          <a:p>
            <a:pPr>
              <a:defRPr/>
            </a:pPr>
            <a:fld id="{F88D7B7C-4C59-48EA-B254-C548D8C87A82}" type="slidenum">
              <a:rPr lang="fa-IR"/>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1581CDF8-0373-468A-AEEE-8570C7D13091}" type="slidenum">
              <a:rPr lang="fa-IR"/>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6"/>
          <p:cNvSpPr>
            <a:spLocks noGrp="1" noChangeArrowheads="1"/>
          </p:cNvSpPr>
          <p:nvPr>
            <p:ph type="dt" sz="half" idx="10"/>
          </p:nvPr>
        </p:nvSpPr>
        <p:spPr>
          <a:ln/>
        </p:spPr>
        <p:txBody>
          <a:bodyPr/>
          <a:lstStyle>
            <a:lvl1pPr>
              <a:defRPr/>
            </a:lvl1pPr>
          </a:lstStyle>
          <a:p>
            <a:pPr>
              <a:defRPr/>
            </a:pPr>
            <a:endParaRPr lang="en-US"/>
          </a:p>
        </p:txBody>
      </p:sp>
      <p:sp>
        <p:nvSpPr>
          <p:cNvPr id="8" name="Rectangle 7"/>
          <p:cNvSpPr>
            <a:spLocks noGrp="1" noChangeArrowheads="1"/>
          </p:cNvSpPr>
          <p:nvPr>
            <p:ph type="ftr" sz="quarter" idx="11"/>
          </p:nvPr>
        </p:nvSpPr>
        <p:spPr>
          <a:ln/>
        </p:spPr>
        <p:txBody>
          <a:bodyPr/>
          <a:lstStyle>
            <a:lvl1pPr>
              <a:defRPr/>
            </a:lvl1pPr>
          </a:lstStyle>
          <a:p>
            <a:pPr>
              <a:defRPr/>
            </a:pPr>
            <a:endParaRPr lang="en-US"/>
          </a:p>
        </p:txBody>
      </p:sp>
      <p:sp>
        <p:nvSpPr>
          <p:cNvPr id="9" name="Rectangle 8"/>
          <p:cNvSpPr>
            <a:spLocks noGrp="1" noChangeArrowheads="1"/>
          </p:cNvSpPr>
          <p:nvPr>
            <p:ph type="sldNum" sz="quarter" idx="12"/>
          </p:nvPr>
        </p:nvSpPr>
        <p:spPr>
          <a:ln/>
        </p:spPr>
        <p:txBody>
          <a:bodyPr/>
          <a:lstStyle>
            <a:lvl1pPr>
              <a:defRPr/>
            </a:lvl1pPr>
          </a:lstStyle>
          <a:p>
            <a:pPr>
              <a:defRPr/>
            </a:pPr>
            <a:fld id="{2EEE438E-08DB-4D29-A543-311A0C728611}" type="slidenum">
              <a:rPr lang="fa-IR"/>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6"/>
          <p:cNvSpPr>
            <a:spLocks noGrp="1" noChangeArrowheads="1"/>
          </p:cNvSpPr>
          <p:nvPr>
            <p:ph type="dt" sz="half" idx="10"/>
          </p:nvPr>
        </p:nvSpPr>
        <p:spPr>
          <a:ln/>
        </p:spPr>
        <p:txBody>
          <a:bodyPr/>
          <a:lstStyle>
            <a:lvl1pPr>
              <a:defRPr/>
            </a:lvl1pPr>
          </a:lstStyle>
          <a:p>
            <a:pPr>
              <a:defRPr/>
            </a:pPr>
            <a:endParaRPr lang="en-US"/>
          </a:p>
        </p:txBody>
      </p:sp>
      <p:sp>
        <p:nvSpPr>
          <p:cNvPr id="4" name="Rectangle 7"/>
          <p:cNvSpPr>
            <a:spLocks noGrp="1" noChangeArrowheads="1"/>
          </p:cNvSpPr>
          <p:nvPr>
            <p:ph type="ftr" sz="quarter" idx="11"/>
          </p:nvPr>
        </p:nvSpPr>
        <p:spPr>
          <a:ln/>
        </p:spPr>
        <p:txBody>
          <a:bodyPr/>
          <a:lstStyle>
            <a:lvl1pPr>
              <a:defRPr/>
            </a:lvl1pPr>
          </a:lstStyle>
          <a:p>
            <a:pPr>
              <a:defRPr/>
            </a:pPr>
            <a:endParaRPr lang="en-US"/>
          </a:p>
        </p:txBody>
      </p:sp>
      <p:sp>
        <p:nvSpPr>
          <p:cNvPr id="5" name="Rectangle 8"/>
          <p:cNvSpPr>
            <a:spLocks noGrp="1" noChangeArrowheads="1"/>
          </p:cNvSpPr>
          <p:nvPr>
            <p:ph type="sldNum" sz="quarter" idx="12"/>
          </p:nvPr>
        </p:nvSpPr>
        <p:spPr>
          <a:ln/>
        </p:spPr>
        <p:txBody>
          <a:bodyPr/>
          <a:lstStyle>
            <a:lvl1pPr>
              <a:defRPr/>
            </a:lvl1pPr>
          </a:lstStyle>
          <a:p>
            <a:pPr>
              <a:defRPr/>
            </a:pPr>
            <a:fld id="{34345483-4A70-4705-80AB-ED42430C7657}" type="slidenum">
              <a:rPr lang="fa-IR"/>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n-US"/>
          </a:p>
        </p:txBody>
      </p:sp>
      <p:sp>
        <p:nvSpPr>
          <p:cNvPr id="3" name="Rectangle 7"/>
          <p:cNvSpPr>
            <a:spLocks noGrp="1" noChangeArrowheads="1"/>
          </p:cNvSpPr>
          <p:nvPr>
            <p:ph type="ftr" sz="quarter" idx="11"/>
          </p:nvPr>
        </p:nvSpPr>
        <p:spPr>
          <a:ln/>
        </p:spPr>
        <p:txBody>
          <a:bodyPr/>
          <a:lstStyle>
            <a:lvl1pPr>
              <a:defRPr/>
            </a:lvl1pPr>
          </a:lstStyle>
          <a:p>
            <a:pPr>
              <a:defRPr/>
            </a:pPr>
            <a:endParaRPr lang="en-US"/>
          </a:p>
        </p:txBody>
      </p:sp>
      <p:sp>
        <p:nvSpPr>
          <p:cNvPr id="4" name="Rectangle 8"/>
          <p:cNvSpPr>
            <a:spLocks noGrp="1" noChangeArrowheads="1"/>
          </p:cNvSpPr>
          <p:nvPr>
            <p:ph type="sldNum" sz="quarter" idx="12"/>
          </p:nvPr>
        </p:nvSpPr>
        <p:spPr>
          <a:ln/>
        </p:spPr>
        <p:txBody>
          <a:bodyPr/>
          <a:lstStyle>
            <a:lvl1pPr>
              <a:defRPr/>
            </a:lvl1pPr>
          </a:lstStyle>
          <a:p>
            <a:pPr>
              <a:defRPr/>
            </a:pPr>
            <a:fld id="{D0F26160-BAA7-4ACB-B311-F6A5D5203BB9}" type="slidenum">
              <a:rPr lang="fa-IR"/>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CB4F550E-8675-4E7F-898F-E5E585317D49}" type="slidenum">
              <a:rPr lang="fa-IR"/>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5417E898-04A1-4BC9-9F13-C1549B94C74B}" type="slidenum">
              <a:rPr lang="fa-IR"/>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Horz">
          <a:fgClr>
            <a:schemeClr val="bg2"/>
          </a:fgClr>
          <a:bgClr>
            <a:schemeClr val="bg1"/>
          </a:bgClr>
        </a:patt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74675" y="304800"/>
            <a:ext cx="8001000" cy="12160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566738" y="1752600"/>
            <a:ext cx="8001000" cy="426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2" name="AutoShape 4"/>
          <p:cNvSpPr>
            <a:spLocks noChangeArrowheads="1"/>
          </p:cNvSpPr>
          <p:nvPr/>
        </p:nvSpPr>
        <p:spPr bwMode="auto">
          <a:xfrm>
            <a:off x="609600" y="1566863"/>
            <a:ext cx="7958138" cy="109537"/>
          </a:xfrm>
          <a:custGeom>
            <a:avLst/>
            <a:gdLst>
              <a:gd name="G0" fmla="+- 585 0 0"/>
            </a:gdLst>
            <a:ahLst/>
            <a:cxnLst>
              <a:cxn ang="0">
                <a:pos x="0" y="0"/>
              </a:cxn>
              <a:cxn ang="0">
                <a:pos x="585" y="0"/>
              </a:cxn>
              <a:cxn ang="0">
                <a:pos x="585" y="1000"/>
              </a:cxn>
              <a:cxn ang="0">
                <a:pos x="0" y="1000"/>
              </a:cxn>
              <a:cxn ang="0">
                <a:pos x="0" y="0"/>
              </a:cxn>
              <a:cxn ang="0">
                <a:pos x="1000" y="0"/>
              </a:cxn>
            </a:cxnLst>
            <a:rect l="0" t="0" r="r" b="b"/>
            <a:pathLst>
              <a:path w="1000" h="1000" stroke="0">
                <a:moveTo>
                  <a:pt x="0" y="0"/>
                </a:moveTo>
                <a:lnTo>
                  <a:pt x="585" y="0"/>
                </a:lnTo>
                <a:lnTo>
                  <a:pt x="585" y="1000"/>
                </a:lnTo>
                <a:lnTo>
                  <a:pt x="0" y="100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algn="l" rtl="0">
              <a:defRPr/>
            </a:pPr>
            <a:endParaRPr lang="en-US" sz="2400">
              <a:latin typeface="Times New Roman" pitchFamily="18" charset="0"/>
              <a:cs typeface="Arial" pitchFamily="34" charset="0"/>
            </a:endParaRPr>
          </a:p>
        </p:txBody>
      </p:sp>
      <p:sp>
        <p:nvSpPr>
          <p:cNvPr id="17413" name="Line 5"/>
          <p:cNvSpPr>
            <a:spLocks noChangeShapeType="1"/>
          </p:cNvSpPr>
          <p:nvPr/>
        </p:nvSpPr>
        <p:spPr bwMode="auto">
          <a:xfrm flipV="1">
            <a:off x="609600" y="6172200"/>
            <a:ext cx="7924800" cy="0"/>
          </a:xfrm>
          <a:prstGeom prst="line">
            <a:avLst/>
          </a:prstGeom>
          <a:noFill/>
          <a:ln w="3175">
            <a:solidFill>
              <a:schemeClr val="accent2"/>
            </a:solidFill>
            <a:round/>
            <a:headEnd/>
            <a:tailEnd/>
          </a:ln>
          <a:effectLst/>
        </p:spPr>
        <p:txBody>
          <a:bodyPr/>
          <a:lstStyle/>
          <a:p>
            <a:pPr>
              <a:defRPr/>
            </a:pPr>
            <a:endParaRPr lang="fa-IR">
              <a:cs typeface="Arial" pitchFamily="34" charset="0"/>
            </a:endParaRPr>
          </a:p>
        </p:txBody>
      </p:sp>
      <p:sp>
        <p:nvSpPr>
          <p:cNvPr id="17414"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200">
                <a:cs typeface="Arial" pitchFamily="34" charset="0"/>
              </a:defRPr>
            </a:lvl1pPr>
          </a:lstStyle>
          <a:p>
            <a:pPr>
              <a:defRPr/>
            </a:pPr>
            <a:endParaRPr lang="en-US"/>
          </a:p>
        </p:txBody>
      </p:sp>
      <p:sp>
        <p:nvSpPr>
          <p:cNvPr id="17415"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200">
                <a:cs typeface="Arial" pitchFamily="34" charset="0"/>
              </a:defRPr>
            </a:lvl1pPr>
          </a:lstStyle>
          <a:p>
            <a:pPr>
              <a:defRPr/>
            </a:pPr>
            <a:endParaRPr lang="en-US"/>
          </a:p>
        </p:txBody>
      </p:sp>
      <p:sp>
        <p:nvSpPr>
          <p:cNvPr id="17416"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200">
                <a:cs typeface="Arial" pitchFamily="34" charset="0"/>
              </a:defRPr>
            </a:lvl1pPr>
          </a:lstStyle>
          <a:p>
            <a:pPr>
              <a:defRPr/>
            </a:pPr>
            <a:fld id="{50D98046-EF01-4791-8975-439AC8DAACE2}" type="slidenum">
              <a:rPr lang="fa-IR"/>
              <a:pPr>
                <a:defRPr/>
              </a:pPr>
              <a:t>‹#›</a:t>
            </a:fld>
            <a:endParaRPr lang="en-US"/>
          </a:p>
        </p:txBody>
      </p:sp>
    </p:spTree>
  </p:cSld>
  <p:clrMap bg1="lt1" tx1="dk1" bg2="lt2" tx2="dk2" accent1="accent1" accent2="accent2" accent3="accent3" accent4="accent4" accent5="accent5" accent6="accent6" hlink="hlink" folHlink="folHlink"/>
  <p:sldLayoutIdLst>
    <p:sldLayoutId id="2147483822"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3" r:id="rId12"/>
    <p:sldLayoutId id="2147483824" r:id="rId13"/>
  </p:sldLayoutIdLst>
  <p:timing>
    <p:tnLst>
      <p:par>
        <p:cTn id="1" dur="indefinite" restart="never" nodeType="tmRoot"/>
      </p:par>
    </p:tn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1.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vmlDrawing" Target="../drawings/vmlDrawing4.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vmlDrawing" Target="../drawings/vmlDrawing5.v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685800" y="990600"/>
            <a:ext cx="7772400" cy="69850"/>
          </a:xfrm>
        </p:spPr>
        <p:txBody>
          <a:bodyPr/>
          <a:lstStyle/>
          <a:p>
            <a:pPr eaLnBrk="1" hangingPunct="1"/>
            <a:endParaRPr lang="fa-IR" sz="3600" smtClean="0"/>
          </a:p>
        </p:txBody>
      </p:sp>
      <p:sp>
        <p:nvSpPr>
          <p:cNvPr id="10243" name="Rectangle 3"/>
          <p:cNvSpPr>
            <a:spLocks noGrp="1" noChangeArrowheads="1"/>
          </p:cNvSpPr>
          <p:nvPr>
            <p:ph type="subTitle" idx="1"/>
          </p:nvPr>
        </p:nvSpPr>
        <p:spPr>
          <a:xfrm>
            <a:off x="1447800" y="2708275"/>
            <a:ext cx="7010400" cy="2320925"/>
          </a:xfrm>
        </p:spPr>
        <p:txBody>
          <a:bodyPr/>
          <a:lstStyle/>
          <a:p>
            <a:pPr algn="l" rtl="0" eaLnBrk="1" hangingPunct="1"/>
            <a:r>
              <a:rPr lang="en-US" sz="4800" smtClean="0"/>
              <a:t>SOCIAL DETERMINANTS </a:t>
            </a:r>
            <a:r>
              <a:rPr lang="en-US" sz="4800" i="1" smtClean="0"/>
              <a:t>of</a:t>
            </a:r>
            <a:r>
              <a:rPr lang="en-US" sz="4800" smtClean="0"/>
              <a:t> HEALTH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smtClean="0"/>
              <a:t>Trends in life expectancy</a:t>
            </a:r>
          </a:p>
        </p:txBody>
      </p:sp>
      <p:pic>
        <p:nvPicPr>
          <p:cNvPr id="19459" name="Picture 4"/>
          <p:cNvPicPr>
            <a:picLocks noGrp="1" noChangeAspect="1" noChangeArrowheads="1"/>
          </p:cNvPicPr>
          <p:nvPr>
            <p:ph idx="1"/>
          </p:nvPr>
        </p:nvPicPr>
        <p:blipFill>
          <a:blip r:embed="rId3"/>
          <a:srcRect/>
          <a:stretch>
            <a:fillRect/>
          </a:stretch>
        </p:blipFill>
        <p:spPr>
          <a:xfrm>
            <a:off x="1036638" y="1752600"/>
            <a:ext cx="7061200" cy="4267200"/>
          </a:xfr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z="4000" smtClean="0"/>
              <a:t>Under 5 mortality per 1000 live births by wealth quintile</a:t>
            </a:r>
          </a:p>
        </p:txBody>
      </p:sp>
      <p:pic>
        <p:nvPicPr>
          <p:cNvPr id="20483" name="Picture 4"/>
          <p:cNvPicPr>
            <a:picLocks noGrp="1" noChangeAspect="1" noChangeArrowheads="1"/>
          </p:cNvPicPr>
          <p:nvPr>
            <p:ph idx="1"/>
          </p:nvPr>
        </p:nvPicPr>
        <p:blipFill>
          <a:blip r:embed="rId2"/>
          <a:srcRect/>
          <a:stretch>
            <a:fillRect/>
          </a:stretch>
        </p:blipFill>
        <p:spPr>
          <a:xfrm>
            <a:off x="620713" y="1628775"/>
            <a:ext cx="7893050" cy="4464050"/>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z="4000" smtClean="0"/>
              <a:t>Inequities in health outcomes</a:t>
            </a:r>
            <a:br>
              <a:rPr lang="en-US" sz="4000" smtClean="0"/>
            </a:br>
            <a:r>
              <a:rPr lang="en-US" sz="4000" smtClean="0"/>
              <a:t>in countries of EMR/MENA</a:t>
            </a:r>
          </a:p>
        </p:txBody>
      </p:sp>
      <p:pic>
        <p:nvPicPr>
          <p:cNvPr id="21507" name="Picture 4"/>
          <p:cNvPicPr>
            <a:picLocks noGrp="1" noChangeAspect="1" noChangeArrowheads="1"/>
          </p:cNvPicPr>
          <p:nvPr>
            <p:ph idx="1"/>
          </p:nvPr>
        </p:nvPicPr>
        <p:blipFill>
          <a:blip r:embed="rId3"/>
          <a:srcRect/>
          <a:stretch>
            <a:fillRect/>
          </a:stretch>
        </p:blipFill>
        <p:spPr>
          <a:xfrm>
            <a:off x="914400" y="1752600"/>
            <a:ext cx="7305675" cy="4267200"/>
          </a:xfr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sz="3600" smtClean="0"/>
              <a:t>Regional trend in adult literacy in</a:t>
            </a:r>
            <a:br>
              <a:rPr lang="en-US" sz="3600" smtClean="0"/>
            </a:br>
            <a:r>
              <a:rPr lang="en-US" sz="3600" smtClean="0"/>
              <a:t>the Region, 1980</a:t>
            </a:r>
            <a:r>
              <a:rPr lang="en-US" sz="3600" smtClean="0">
                <a:latin typeface="Arial" charset="0"/>
              </a:rPr>
              <a:t>–</a:t>
            </a:r>
            <a:r>
              <a:rPr lang="en-US" sz="3600" smtClean="0"/>
              <a:t>2007</a:t>
            </a:r>
          </a:p>
        </p:txBody>
      </p:sp>
      <p:pic>
        <p:nvPicPr>
          <p:cNvPr id="22531" name="Picture 4"/>
          <p:cNvPicPr>
            <a:picLocks noGrp="1" noChangeAspect="1" noChangeArrowheads="1"/>
          </p:cNvPicPr>
          <p:nvPr>
            <p:ph idx="1"/>
          </p:nvPr>
        </p:nvPicPr>
        <p:blipFill>
          <a:blip r:embed="rId2"/>
          <a:srcRect/>
          <a:stretch>
            <a:fillRect/>
          </a:stretch>
        </p:blipFill>
        <p:spPr>
          <a:xfrm>
            <a:off x="1285875" y="1752600"/>
            <a:ext cx="6562725" cy="4267200"/>
          </a:xfr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z="4000" smtClean="0"/>
              <a:t>Antenatal Care Coverage by</a:t>
            </a:r>
            <a:br>
              <a:rPr lang="en-US" sz="4000" smtClean="0"/>
            </a:br>
            <a:r>
              <a:rPr lang="en-US" sz="4000" smtClean="0"/>
              <a:t>Female literacy arte</a:t>
            </a:r>
          </a:p>
        </p:txBody>
      </p:sp>
      <p:pic>
        <p:nvPicPr>
          <p:cNvPr id="23555" name="Picture 4"/>
          <p:cNvPicPr>
            <a:picLocks noGrp="1" noChangeAspect="1" noChangeArrowheads="1"/>
          </p:cNvPicPr>
          <p:nvPr>
            <p:ph idx="1"/>
          </p:nvPr>
        </p:nvPicPr>
        <p:blipFill>
          <a:blip r:embed="rId2"/>
          <a:srcRect/>
          <a:stretch>
            <a:fillRect/>
          </a:stretch>
        </p:blipFill>
        <p:spPr>
          <a:xfrm>
            <a:off x="1049338" y="1752600"/>
            <a:ext cx="7035800" cy="4267200"/>
          </a:xfr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JUH04 copy"/>
          <p:cNvPicPr>
            <a:picLocks noGrp="1" noChangeAspect="1" noChangeArrowheads="1"/>
          </p:cNvPicPr>
          <p:nvPr>
            <p:ph sz="half" idx="1"/>
          </p:nvPr>
        </p:nvPicPr>
        <p:blipFill>
          <a:blip r:embed="rId3"/>
          <a:srcRect/>
          <a:stretch>
            <a:fillRect/>
          </a:stretch>
        </p:blipFill>
        <p:spPr>
          <a:xfrm>
            <a:off x="0" y="838200"/>
            <a:ext cx="9144000" cy="6019800"/>
          </a:xfrm>
          <a:noFill/>
        </p:spPr>
      </p:pic>
      <p:sp>
        <p:nvSpPr>
          <p:cNvPr id="140291" name="Text Box 3"/>
          <p:cNvSpPr txBox="1">
            <a:spLocks noChangeArrowheads="1"/>
          </p:cNvSpPr>
          <p:nvPr/>
        </p:nvSpPr>
        <p:spPr bwMode="auto">
          <a:xfrm>
            <a:off x="0" y="14288"/>
            <a:ext cx="9144000" cy="646112"/>
          </a:xfrm>
          <a:prstGeom prst="rect">
            <a:avLst/>
          </a:prstGeom>
          <a:solidFill>
            <a:srgbClr val="FFFFFF"/>
          </a:solidFill>
          <a:ln w="9525">
            <a:noFill/>
            <a:miter lim="800000"/>
            <a:headEnd/>
            <a:tailEnd/>
          </a:ln>
        </p:spPr>
        <p:txBody>
          <a:bodyPr>
            <a:spAutoFit/>
          </a:bodyPr>
          <a:lstStyle/>
          <a:p>
            <a:pPr algn="ctr">
              <a:spcBef>
                <a:spcPct val="50000"/>
              </a:spcBef>
            </a:pPr>
            <a:r>
              <a:rPr lang="en-US" sz="3600"/>
              <a:t>Conceptual Framework</a:t>
            </a:r>
            <a:endParaRPr lang="en-US" sz="3600" b="1">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8" name="Picture 2" descr="JUH04 copy"/>
          <p:cNvPicPr>
            <a:picLocks noGrp="1" noChangeAspect="1" noChangeArrowheads="1"/>
          </p:cNvPicPr>
          <p:nvPr>
            <p:ph sz="quarter" idx="1"/>
          </p:nvPr>
        </p:nvPicPr>
        <p:blipFill>
          <a:blip r:embed="rId4"/>
          <a:srcRect/>
          <a:stretch>
            <a:fillRect/>
          </a:stretch>
        </p:blipFill>
        <p:spPr>
          <a:xfrm>
            <a:off x="169863" y="1219200"/>
            <a:ext cx="3521075" cy="2833688"/>
          </a:xfrm>
          <a:noFill/>
        </p:spPr>
      </p:pic>
      <p:graphicFrame>
        <p:nvGraphicFramePr>
          <p:cNvPr id="1026" name="Organization Chart 2"/>
          <p:cNvGraphicFramePr>
            <a:graphicFrameLocks/>
          </p:cNvGraphicFramePr>
          <p:nvPr>
            <p:ph sz="quarter" idx="2"/>
          </p:nvPr>
        </p:nvGraphicFramePr>
        <p:xfrm>
          <a:off x="236538" y="4191000"/>
          <a:ext cx="4038600" cy="2192338"/>
        </p:xfrm>
        <a:graphic>
          <a:graphicData uri="http://schemas.openxmlformats.org/drawingml/2006/compatibility">
            <com:legacyDrawing xmlns:com="http://schemas.openxmlformats.org/drawingml/2006/compatibility" spid="_x0000_s1026"/>
          </a:graphicData>
        </a:graphic>
      </p:graphicFrame>
      <p:graphicFrame>
        <p:nvGraphicFramePr>
          <p:cNvPr id="1035" name="Organization Chart 11"/>
          <p:cNvGraphicFramePr>
            <a:graphicFrameLocks/>
          </p:cNvGraphicFramePr>
          <p:nvPr>
            <p:ph sz="quarter" idx="3"/>
          </p:nvPr>
        </p:nvGraphicFramePr>
        <p:xfrm>
          <a:off x="4564063" y="4718050"/>
          <a:ext cx="4046537" cy="1890713"/>
        </p:xfrm>
        <a:graphic>
          <a:graphicData uri="http://schemas.openxmlformats.org/drawingml/2006/compatibility">
            <com:legacyDrawing xmlns:com="http://schemas.openxmlformats.org/drawingml/2006/compatibility" spid="_x0000_s1035"/>
          </a:graphicData>
        </a:graphic>
      </p:graphicFrame>
      <p:graphicFrame>
        <p:nvGraphicFramePr>
          <p:cNvPr id="1042" name="Organization Chart 18"/>
          <p:cNvGraphicFramePr>
            <a:graphicFrameLocks/>
          </p:cNvGraphicFramePr>
          <p:nvPr>
            <p:ph sz="quarter" idx="4"/>
          </p:nvPr>
        </p:nvGraphicFramePr>
        <p:xfrm>
          <a:off x="3719513" y="2554288"/>
          <a:ext cx="5348287" cy="2154237"/>
        </p:xfrm>
        <a:graphic>
          <a:graphicData uri="http://schemas.openxmlformats.org/drawingml/2006/compatibility">
            <com:legacyDrawing xmlns:com="http://schemas.openxmlformats.org/drawingml/2006/compatibility" spid="_x0000_s1042"/>
          </a:graphicData>
        </a:graphic>
      </p:graphicFrame>
      <p:graphicFrame>
        <p:nvGraphicFramePr>
          <p:cNvPr id="1051" name="Organization Chart 27"/>
          <p:cNvGraphicFramePr>
            <a:graphicFrameLocks/>
          </p:cNvGraphicFramePr>
          <p:nvPr/>
        </p:nvGraphicFramePr>
        <p:xfrm>
          <a:off x="4368800" y="838200"/>
          <a:ext cx="4513263" cy="2187575"/>
        </p:xfrm>
        <a:graphic>
          <a:graphicData uri="http://schemas.openxmlformats.org/drawingml/2006/compatibility">
            <com:legacyDrawing xmlns:com="http://schemas.openxmlformats.org/drawingml/2006/compatibility" spid="_x0000_s1051"/>
          </a:graphicData>
        </a:graphic>
      </p:graphicFrame>
      <p:sp>
        <p:nvSpPr>
          <p:cNvPr id="1059" name="Line 35"/>
          <p:cNvSpPr>
            <a:spLocks noChangeShapeType="1"/>
          </p:cNvSpPr>
          <p:nvPr/>
        </p:nvSpPr>
        <p:spPr bwMode="auto">
          <a:xfrm flipH="1" flipV="1">
            <a:off x="779463" y="3429000"/>
            <a:ext cx="203200" cy="1066800"/>
          </a:xfrm>
          <a:prstGeom prst="line">
            <a:avLst/>
          </a:prstGeom>
          <a:noFill/>
          <a:ln w="9525">
            <a:solidFill>
              <a:schemeClr val="tx1"/>
            </a:solidFill>
            <a:round/>
            <a:headEnd/>
            <a:tailEnd type="triangle" w="med" len="med"/>
          </a:ln>
        </p:spPr>
        <p:txBody>
          <a:bodyPr/>
          <a:lstStyle/>
          <a:p>
            <a:endParaRPr lang="en-US"/>
          </a:p>
        </p:txBody>
      </p:sp>
      <p:sp>
        <p:nvSpPr>
          <p:cNvPr id="1060" name="Line 36"/>
          <p:cNvSpPr>
            <a:spLocks noChangeShapeType="1"/>
          </p:cNvSpPr>
          <p:nvPr/>
        </p:nvSpPr>
        <p:spPr bwMode="auto">
          <a:xfrm flipH="1" flipV="1">
            <a:off x="1524000" y="3276600"/>
            <a:ext cx="3454400" cy="1752600"/>
          </a:xfrm>
          <a:prstGeom prst="line">
            <a:avLst/>
          </a:prstGeom>
          <a:noFill/>
          <a:ln w="9525">
            <a:solidFill>
              <a:schemeClr val="tx1"/>
            </a:solidFill>
            <a:round/>
            <a:headEnd/>
            <a:tailEnd type="triangle" w="med" len="med"/>
          </a:ln>
        </p:spPr>
        <p:txBody>
          <a:bodyPr/>
          <a:lstStyle/>
          <a:p>
            <a:endParaRPr lang="en-US"/>
          </a:p>
        </p:txBody>
      </p:sp>
      <p:sp>
        <p:nvSpPr>
          <p:cNvPr id="1061" name="Line 37"/>
          <p:cNvSpPr>
            <a:spLocks noChangeShapeType="1"/>
          </p:cNvSpPr>
          <p:nvPr/>
        </p:nvSpPr>
        <p:spPr bwMode="auto">
          <a:xfrm flipH="1" flipV="1">
            <a:off x="2286000" y="2590800"/>
            <a:ext cx="1447800" cy="533400"/>
          </a:xfrm>
          <a:prstGeom prst="line">
            <a:avLst/>
          </a:prstGeom>
          <a:noFill/>
          <a:ln w="9525">
            <a:solidFill>
              <a:schemeClr val="tx1"/>
            </a:solidFill>
            <a:round/>
            <a:headEnd/>
            <a:tailEnd type="triangle" w="med" len="med"/>
          </a:ln>
        </p:spPr>
        <p:txBody>
          <a:bodyPr/>
          <a:lstStyle/>
          <a:p>
            <a:endParaRPr lang="en-US"/>
          </a:p>
        </p:txBody>
      </p:sp>
      <p:sp>
        <p:nvSpPr>
          <p:cNvPr id="1062" name="Line 38"/>
          <p:cNvSpPr>
            <a:spLocks noChangeShapeType="1"/>
          </p:cNvSpPr>
          <p:nvPr/>
        </p:nvSpPr>
        <p:spPr bwMode="auto">
          <a:xfrm flipH="1">
            <a:off x="3284538" y="1600200"/>
            <a:ext cx="1498600" cy="533400"/>
          </a:xfrm>
          <a:prstGeom prst="line">
            <a:avLst/>
          </a:prstGeom>
          <a:noFill/>
          <a:ln w="9525">
            <a:solidFill>
              <a:schemeClr val="tx1"/>
            </a:solidFill>
            <a:round/>
            <a:headEnd/>
            <a:tailEnd type="triangle" w="med" len="med"/>
          </a:ln>
        </p:spPr>
        <p:txBody>
          <a:bodyPr/>
          <a:lstStyle/>
          <a:p>
            <a:endParaRPr lang="en-US"/>
          </a:p>
        </p:txBody>
      </p:sp>
      <p:sp>
        <p:nvSpPr>
          <p:cNvPr id="1063" name="Rectangle 39"/>
          <p:cNvSpPr>
            <a:spLocks noGrp="1" noChangeArrowheads="1"/>
          </p:cNvSpPr>
          <p:nvPr>
            <p:ph type="title"/>
          </p:nvPr>
        </p:nvSpPr>
        <p:spPr>
          <a:xfrm>
            <a:off x="0" y="0"/>
            <a:ext cx="9144000" cy="1125538"/>
          </a:xfrm>
          <a:solidFill>
            <a:schemeClr val="bg1"/>
          </a:solidFill>
        </p:spPr>
        <p:txBody>
          <a:bodyPr anchor="ctr"/>
          <a:lstStyle/>
          <a:p>
            <a:pPr algn="ctr" eaLnBrk="1" hangingPunct="1"/>
            <a:r>
              <a:rPr lang="en-US" b="1" smtClean="0"/>
              <a:t>Conceptual Framework</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rganization Chart 2"/>
          <p:cNvGraphicFramePr>
            <a:graphicFrameLocks/>
          </p:cNvGraphicFramePr>
          <p:nvPr>
            <p:ph idx="1"/>
          </p:nvPr>
        </p:nvGraphicFramePr>
        <p:xfrm>
          <a:off x="233363" y="361950"/>
          <a:ext cx="8910637" cy="6496050"/>
        </p:xfrm>
        <a:graphic>
          <a:graphicData uri="http://schemas.openxmlformats.org/drawingml/2006/compatibility">
            <com:legacyDrawing xmlns:com="http://schemas.openxmlformats.org/drawingml/2006/compatibility" spid="_x0000_s2050"/>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Organization Chart 2"/>
          <p:cNvGraphicFramePr>
            <a:graphicFrameLocks/>
          </p:cNvGraphicFramePr>
          <p:nvPr/>
        </p:nvGraphicFramePr>
        <p:xfrm>
          <a:off x="0" y="558800"/>
          <a:ext cx="9144000" cy="6299200"/>
        </p:xfrm>
        <a:graphic>
          <a:graphicData uri="http://schemas.openxmlformats.org/drawingml/2006/compatibility">
            <com:legacyDrawing xmlns:com="http://schemas.openxmlformats.org/drawingml/2006/compatibility" spid="_x0000_s3074"/>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rganization Chart 2"/>
          <p:cNvGraphicFramePr>
            <a:graphicFrameLocks/>
          </p:cNvGraphicFramePr>
          <p:nvPr>
            <p:ph idx="1"/>
          </p:nvPr>
        </p:nvGraphicFramePr>
        <p:xfrm>
          <a:off x="211138" y="498475"/>
          <a:ext cx="8932862" cy="6130925"/>
        </p:xfrm>
        <a:graphic>
          <a:graphicData uri="http://schemas.openxmlformats.org/drawingml/2006/compatibility">
            <com:legacyDrawing xmlns:com="http://schemas.openxmlformats.org/drawingml/2006/compatibility" spid="_x0000_s4098"/>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z="5400" smtClean="0"/>
              <a:t>Facts</a:t>
            </a:r>
            <a:endParaRPr lang="fa-IR" sz="5400" smtClean="0"/>
          </a:p>
        </p:txBody>
      </p:sp>
      <p:sp>
        <p:nvSpPr>
          <p:cNvPr id="11267" name="Content Placeholder 2"/>
          <p:cNvSpPr>
            <a:spLocks noGrp="1"/>
          </p:cNvSpPr>
          <p:nvPr>
            <p:ph idx="1"/>
          </p:nvPr>
        </p:nvSpPr>
        <p:spPr/>
        <p:txBody>
          <a:bodyPr/>
          <a:lstStyle/>
          <a:p>
            <a:pPr algn="l" rtl="0"/>
            <a:r>
              <a:rPr lang="en-US" sz="2400" smtClean="0"/>
              <a:t>In 2004, Costa Ricans lived, on average, to the age of 77, almost identical to life expectancy in US. Yet US per capita income was more than four times that of Costa Rica.</a:t>
            </a:r>
          </a:p>
          <a:p>
            <a:pPr algn="l" rtl="0"/>
            <a:r>
              <a:rPr lang="en-US" sz="2400" smtClean="0"/>
              <a:t>In 2000, inhabitants of the southern India, earning, on average, less than US$ 3000 per year, had a life expectancy of 74.6, while Washington DC residents, with almost $30000 per capita annual income, had a life expectancy of 72.6!</a:t>
            </a:r>
          </a:p>
          <a:p>
            <a:pPr algn="ctr" rtl="0">
              <a:buFont typeface="Wingdings" pitchFamily="2" charset="2"/>
              <a:buNone/>
            </a:pPr>
            <a:r>
              <a:rPr lang="en-US" sz="5400" smtClean="0">
                <a:solidFill>
                  <a:srgbClr val="FF0000"/>
                </a:solidFill>
              </a:rPr>
              <a:t>     Why?</a:t>
            </a:r>
            <a:endParaRPr lang="fa-IR" sz="5400" smtClean="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rganization Chart 2"/>
          <p:cNvGraphicFramePr>
            <a:graphicFrameLocks/>
          </p:cNvGraphicFramePr>
          <p:nvPr>
            <p:ph idx="1"/>
          </p:nvPr>
        </p:nvGraphicFramePr>
        <p:xfrm>
          <a:off x="263525" y="847725"/>
          <a:ext cx="8520113" cy="5629275"/>
        </p:xfrm>
        <a:graphic>
          <a:graphicData uri="http://schemas.openxmlformats.org/drawingml/2006/compatibility">
            <com:legacyDrawing xmlns:com="http://schemas.openxmlformats.org/drawingml/2006/compatibility" spid="_x0000_s512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z="6000" smtClean="0"/>
              <a:t>Quiz </a:t>
            </a:r>
            <a:endParaRPr lang="fa-IR" sz="6000" smtClean="0"/>
          </a:p>
        </p:txBody>
      </p:sp>
      <p:sp>
        <p:nvSpPr>
          <p:cNvPr id="25603" name="Content Placeholder 2"/>
          <p:cNvSpPr>
            <a:spLocks noGrp="1"/>
          </p:cNvSpPr>
          <p:nvPr>
            <p:ph idx="1"/>
          </p:nvPr>
        </p:nvSpPr>
        <p:spPr/>
        <p:txBody>
          <a:bodyPr/>
          <a:lstStyle/>
          <a:p>
            <a:pPr algn="l" rtl="0"/>
            <a:endParaRPr lang="en-US" smtClean="0"/>
          </a:p>
          <a:p>
            <a:pPr algn="l" rtl="0"/>
            <a:r>
              <a:rPr lang="en-US" sz="3200" smtClean="0"/>
              <a:t>Choose a health status condition or illness in your field of work and describe influential effects of social determinants of health  on your chosen condition.</a:t>
            </a:r>
            <a:endParaRPr lang="fa-IR" sz="320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p:nvPr>
        </p:nvSpPr>
        <p:spPr>
          <a:xfrm>
            <a:off x="685800" y="990600"/>
            <a:ext cx="7772400" cy="1069975"/>
          </a:xfrm>
        </p:spPr>
        <p:txBody>
          <a:bodyPr/>
          <a:lstStyle/>
          <a:p>
            <a:pPr eaLnBrk="1" hangingPunct="1"/>
            <a:r>
              <a:rPr lang="en-US" smtClean="0"/>
              <a:t>Social determinants of health </a:t>
            </a:r>
          </a:p>
        </p:txBody>
      </p:sp>
      <p:sp>
        <p:nvSpPr>
          <p:cNvPr id="13315" name="Rectangle 3"/>
          <p:cNvSpPr>
            <a:spLocks noGrp="1" noChangeArrowheads="1"/>
          </p:cNvSpPr>
          <p:nvPr>
            <p:ph type="subTitle" idx="1"/>
          </p:nvPr>
        </p:nvSpPr>
        <p:spPr>
          <a:xfrm>
            <a:off x="1476375" y="3357563"/>
            <a:ext cx="7010400" cy="1600200"/>
          </a:xfrm>
        </p:spPr>
        <p:txBody>
          <a:bodyPr/>
          <a:lstStyle/>
          <a:p>
            <a:pPr algn="l" rtl="0" eaLnBrk="1" hangingPunct="1"/>
            <a:r>
              <a:rPr lang="en-US" sz="3200" smtClean="0">
                <a:solidFill>
                  <a:srgbClr val="CC00CC"/>
                </a:solidFill>
              </a:rPr>
              <a:t>The social determinants of health are the conditions in which people are born, grow, live, work and age, including the health system. </a:t>
            </a:r>
          </a:p>
          <a:p>
            <a:pPr algn="l" rtl="0" eaLnBrk="1" hangingPunct="1"/>
            <a:endParaRPr lang="en-US" sz="3200" smtClean="0">
              <a:solidFill>
                <a:srgbClr val="CC00CC"/>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sz="4000" smtClean="0"/>
              <a:t>Social determinants of health</a:t>
            </a:r>
            <a:r>
              <a:rPr lang="fa-IR" sz="3400" b="1" smtClean="0"/>
              <a:t/>
            </a:r>
            <a:br>
              <a:rPr lang="fa-IR" sz="3400" b="1" smtClean="0"/>
            </a:br>
            <a:endParaRPr lang="en-US" sz="3400" b="1" smtClean="0"/>
          </a:p>
        </p:txBody>
      </p:sp>
      <p:sp>
        <p:nvSpPr>
          <p:cNvPr id="14339" name="Rectangle 3"/>
          <p:cNvSpPr>
            <a:spLocks noGrp="1" noChangeArrowheads="1"/>
          </p:cNvSpPr>
          <p:nvPr>
            <p:ph idx="1"/>
          </p:nvPr>
        </p:nvSpPr>
        <p:spPr/>
        <p:txBody>
          <a:bodyPr/>
          <a:lstStyle/>
          <a:p>
            <a:pPr algn="l" rtl="0" eaLnBrk="1" hangingPunct="1">
              <a:lnSpc>
                <a:spcPct val="90000"/>
              </a:lnSpc>
            </a:pPr>
            <a:r>
              <a:rPr lang="en-US" sz="2800" smtClean="0"/>
              <a:t>These circumstances </a:t>
            </a:r>
            <a:r>
              <a:rPr lang="en-US" sz="2800" smtClean="0">
                <a:solidFill>
                  <a:srgbClr val="CC00CC"/>
                </a:solidFill>
              </a:rPr>
              <a:t>are shaped</a:t>
            </a:r>
            <a:r>
              <a:rPr lang="en-US" sz="2800" smtClean="0"/>
              <a:t> by the distribution of money, power and resources at global, national and local levels, which are themselves influenced by policy choices. The social determinants of health are mostly responsible for </a:t>
            </a:r>
            <a:r>
              <a:rPr lang="en-US" sz="2800" smtClean="0">
                <a:solidFill>
                  <a:srgbClr val="CC00CC"/>
                </a:solidFill>
              </a:rPr>
              <a:t>health inequities</a:t>
            </a:r>
            <a:r>
              <a:rPr lang="en-US" sz="2800" smtClean="0"/>
              <a:t> - the unfair and avoidable differences in health status seen within and between countries</a:t>
            </a:r>
            <a:r>
              <a:rPr lang="fa-IR" sz="2800" smtClean="0"/>
              <a:t>. </a:t>
            </a:r>
            <a:endParaRPr lang="en-US" sz="28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sz="3200" dirty="0" smtClean="0">
                <a:effectLst>
                  <a:outerShdw blurRad="38100" dist="38100" dir="2700000" algn="tl">
                    <a:srgbClr val="000000"/>
                  </a:outerShdw>
                </a:effectLst>
                <a:ea typeface="Verdana" pitchFamily="34" charset="0"/>
                <a:cs typeface="Verdana" pitchFamily="34" charset="0"/>
              </a:rPr>
              <a:t>SDH are multi</a:t>
            </a:r>
            <a:r>
              <a:rPr lang="en-US" sz="3200" dirty="0" smtClean="0">
                <a:effectLst>
                  <a:outerShdw blurRad="38100" dist="38100" dir="2700000" algn="tl">
                    <a:srgbClr val="000000"/>
                  </a:outerShdw>
                </a:effectLst>
                <a:ea typeface="Verdana" pitchFamily="34" charset="0"/>
                <a:cs typeface="Verdana" pitchFamily="34" charset="0"/>
              </a:rPr>
              <a:t>-</a:t>
            </a:r>
            <a:r>
              <a:rPr lang="en-GB" sz="3200" dirty="0" err="1" smtClean="0">
                <a:effectLst>
                  <a:outerShdw blurRad="38100" dist="38100" dir="2700000" algn="tl">
                    <a:srgbClr val="000000"/>
                  </a:outerShdw>
                </a:effectLst>
                <a:ea typeface="Verdana" pitchFamily="34" charset="0"/>
                <a:cs typeface="Verdana" pitchFamily="34" charset="0"/>
              </a:rPr>
              <a:t>sectoral</a:t>
            </a:r>
            <a:r>
              <a:rPr lang="en-GB" sz="3200" dirty="0" smtClean="0">
                <a:effectLst>
                  <a:outerShdw blurRad="38100" dist="38100" dir="2700000" algn="tl">
                    <a:srgbClr val="000000"/>
                  </a:outerShdw>
                </a:effectLst>
                <a:ea typeface="Verdana" pitchFamily="34" charset="0"/>
                <a:cs typeface="Verdana" pitchFamily="34" charset="0"/>
              </a:rPr>
              <a:t> and influences are throughout lifespan</a:t>
            </a:r>
            <a:endParaRPr lang="fa-IR" sz="3200" dirty="0" smtClean="0">
              <a:ea typeface="Verdana" pitchFamily="34" charset="0"/>
            </a:endParaRPr>
          </a:p>
        </p:txBody>
      </p:sp>
      <p:pic>
        <p:nvPicPr>
          <p:cNvPr id="15363" name="Picture 2" descr="Figure 2"/>
          <p:cNvPicPr>
            <a:picLocks noGrp="1" noChangeAspect="1" noChangeArrowheads="1"/>
          </p:cNvPicPr>
          <p:nvPr>
            <p:ph idx="1"/>
          </p:nvPr>
        </p:nvPicPr>
        <p:blipFill>
          <a:blip r:embed="rId2">
            <a:grayscl/>
          </a:blip>
          <a:srcRect/>
          <a:stretch>
            <a:fillRect/>
          </a:stretch>
        </p:blipFill>
        <p:spPr>
          <a:xfrm>
            <a:off x="684213" y="1700213"/>
            <a:ext cx="7920037" cy="4465637"/>
          </a:xfr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fa-IR" smtClean="0"/>
          </a:p>
        </p:txBody>
      </p:sp>
      <p:pic>
        <p:nvPicPr>
          <p:cNvPr id="16387" name="Picture 3"/>
          <p:cNvPicPr>
            <a:picLocks noGrp="1" noChangeAspect="1" noChangeArrowheads="1"/>
          </p:cNvPicPr>
          <p:nvPr>
            <p:ph idx="1"/>
          </p:nvPr>
        </p:nvPicPr>
        <p:blipFill>
          <a:blip r:embed="rId2"/>
          <a:srcRect/>
          <a:stretch>
            <a:fillRect/>
          </a:stretch>
        </p:blipFill>
        <p:spPr>
          <a:xfrm>
            <a:off x="395288" y="260350"/>
            <a:ext cx="8424862" cy="5832475"/>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z="4000" smtClean="0"/>
              <a:t>Themes underpinning SDH</a:t>
            </a:r>
          </a:p>
        </p:txBody>
      </p:sp>
      <p:sp>
        <p:nvSpPr>
          <p:cNvPr id="17411" name="Rectangle 3"/>
          <p:cNvSpPr>
            <a:spLocks noGrp="1" noChangeArrowheads="1"/>
          </p:cNvSpPr>
          <p:nvPr>
            <p:ph idx="1"/>
          </p:nvPr>
        </p:nvSpPr>
        <p:spPr/>
        <p:txBody>
          <a:bodyPr/>
          <a:lstStyle/>
          <a:p>
            <a:pPr algn="l" rtl="0" eaLnBrk="1" hangingPunct="1">
              <a:lnSpc>
                <a:spcPct val="90000"/>
              </a:lnSpc>
            </a:pPr>
            <a:r>
              <a:rPr lang="en-US" sz="3200" smtClean="0"/>
              <a:t>Health equity</a:t>
            </a:r>
          </a:p>
          <a:p>
            <a:pPr algn="l" rtl="0" eaLnBrk="1" hangingPunct="1">
              <a:lnSpc>
                <a:spcPct val="90000"/>
              </a:lnSpc>
              <a:buFont typeface="Wingdings" pitchFamily="2" charset="2"/>
              <a:buNone/>
            </a:pPr>
            <a:r>
              <a:rPr lang="en-US" sz="2100" smtClean="0"/>
              <a:t>     </a:t>
            </a:r>
            <a:r>
              <a:rPr lang="en-US" sz="2400" smtClean="0"/>
              <a:t>The absence of systematic disparities in health (or its social determinants) between more or less advantaged groups, or geographical areas.</a:t>
            </a:r>
          </a:p>
          <a:p>
            <a:pPr algn="l" rtl="0" eaLnBrk="1" hangingPunct="1">
              <a:lnSpc>
                <a:spcPct val="90000"/>
              </a:lnSpc>
            </a:pPr>
            <a:endParaRPr lang="en-US" sz="2400" smtClean="0"/>
          </a:p>
          <a:p>
            <a:pPr algn="l" rtl="0" eaLnBrk="1" hangingPunct="1">
              <a:lnSpc>
                <a:spcPct val="90000"/>
              </a:lnSpc>
            </a:pPr>
            <a:r>
              <a:rPr lang="en-US" sz="3200" smtClean="0"/>
              <a:t>The right to health</a:t>
            </a:r>
          </a:p>
          <a:p>
            <a:pPr algn="l" rtl="0" eaLnBrk="1" hangingPunct="1">
              <a:lnSpc>
                <a:spcPct val="90000"/>
              </a:lnSpc>
              <a:buFont typeface="Wingdings" pitchFamily="2" charset="2"/>
              <a:buNone/>
            </a:pPr>
            <a:r>
              <a:rPr lang="en-US" sz="2400" smtClean="0"/>
              <a:t>     </a:t>
            </a:r>
            <a:r>
              <a:rPr lang="en-US" sz="2400" smtClean="0">
                <a:latin typeface="Arial" charset="0"/>
              </a:rPr>
              <a:t>“</a:t>
            </a:r>
            <a:r>
              <a:rPr lang="en-US" sz="2400" smtClean="0"/>
              <a:t>The enjoyment of the highest attainable standard of health is one of the fundamental rights of every human being without distinction of race, religion, political belief, economic or social condition.</a:t>
            </a:r>
            <a:r>
              <a:rPr lang="en-US" sz="2400" smtClean="0">
                <a:latin typeface="Arial" charset="0"/>
              </a:rPr>
              <a:t>”</a:t>
            </a:r>
            <a:endParaRPr lang="en-US" sz="2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smtClean="0"/>
              <a:t>Life expectancy at birth (men)</a:t>
            </a:r>
          </a:p>
        </p:txBody>
      </p:sp>
      <p:pic>
        <p:nvPicPr>
          <p:cNvPr id="18435" name="Picture 4"/>
          <p:cNvPicPr>
            <a:picLocks noGrp="1" noChangeAspect="1" noChangeArrowheads="1"/>
          </p:cNvPicPr>
          <p:nvPr>
            <p:ph idx="1"/>
          </p:nvPr>
        </p:nvPicPr>
        <p:blipFill>
          <a:blip r:embed="rId2"/>
          <a:srcRect/>
          <a:stretch>
            <a:fillRect/>
          </a:stretch>
        </p:blipFill>
        <p:spPr>
          <a:xfrm>
            <a:off x="566738" y="1839913"/>
            <a:ext cx="8001000" cy="4092575"/>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914</TotalTime>
  <Words>597</Words>
  <Application>Microsoft Office PowerPoint</Application>
  <PresentationFormat>On-screen Show (4:3)</PresentationFormat>
  <Paragraphs>123</Paragraphs>
  <Slides>21</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Verdana</vt:lpstr>
      <vt:lpstr>Arial</vt:lpstr>
      <vt:lpstr>Wingdings</vt:lpstr>
      <vt:lpstr>Profile</vt:lpstr>
      <vt:lpstr>Slide 1</vt:lpstr>
      <vt:lpstr>Facts</vt:lpstr>
      <vt:lpstr>Slide 3</vt:lpstr>
      <vt:lpstr>Social determinants of health </vt:lpstr>
      <vt:lpstr>Social determinants of health </vt:lpstr>
      <vt:lpstr>SDH are multi-sectoral and influences are throughout lifespan</vt:lpstr>
      <vt:lpstr>Slide 7</vt:lpstr>
      <vt:lpstr>Themes underpinning SDH</vt:lpstr>
      <vt:lpstr>Life expectancy at birth (men)</vt:lpstr>
      <vt:lpstr>Trends in life expectancy</vt:lpstr>
      <vt:lpstr>Under 5 mortality per 1000 live births by wealth quintile</vt:lpstr>
      <vt:lpstr>Inequities in health outcomes in countries of EMR/MENA</vt:lpstr>
      <vt:lpstr>Regional trend in adult literacy in the Region, 1980–2007</vt:lpstr>
      <vt:lpstr>Antenatal Care Coverage by Female literacy arte</vt:lpstr>
      <vt:lpstr>Slide 15</vt:lpstr>
      <vt:lpstr>Conceptual Framework</vt:lpstr>
      <vt:lpstr>Slide 17</vt:lpstr>
      <vt:lpstr>Slide 18</vt:lpstr>
      <vt:lpstr>Slide 19</vt:lpstr>
      <vt:lpstr>Slide 20</vt:lpstr>
      <vt:lpstr>Quiz </vt:lpstr>
    </vt:vector>
  </TitlesOfParts>
  <Company>vardizadeh</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golbarg</dc:creator>
  <cp:lastModifiedBy>Aria TM</cp:lastModifiedBy>
  <cp:revision>26</cp:revision>
  <dcterms:created xsi:type="dcterms:W3CDTF">2010-10-26T06:37:09Z</dcterms:created>
  <dcterms:modified xsi:type="dcterms:W3CDTF">2014-09-08T05:04:14Z</dcterms:modified>
</cp:coreProperties>
</file>